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627E"/>
    <a:srgbClr val="162139"/>
    <a:srgbClr val="5B9BD5"/>
    <a:srgbClr val="BDD7EE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60"/>
  </p:normalViewPr>
  <p:slideViewPr>
    <p:cSldViewPr snapToGrid="0">
      <p:cViewPr varScale="1">
        <p:scale>
          <a:sx n="81" d="100"/>
          <a:sy n="81" d="100"/>
        </p:scale>
        <p:origin x="216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78294-C919-403E-AE18-6D3941725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2CAD48-9389-487F-AB1A-C4C21DA05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40B67F-79D5-4713-A6C3-5F3B503ED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A68F-B4B1-4482-9700-09DE22820330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0A19-7AAE-45FD-9AF2-3DB250673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AC3E6-8076-479A-961A-029001CDF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6C6D-569C-4043-9FC1-3A0D2CA7B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802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AD2F2-5C15-42AA-B3CD-40BFC3F04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7716EE-83D8-420C-AA84-2837C67AB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8C273-1B10-400E-94B4-95E906F95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A68F-B4B1-4482-9700-09DE22820330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4DE24-5BD9-49A9-B774-780309E12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DC55F-6946-493E-ACEF-C6F6A4A5C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6C6D-569C-4043-9FC1-3A0D2CA7B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490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E3C051-5851-469A-95BA-E52489F3DA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0093B3-39E1-4A46-B5CF-CEAC40FE6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D336D-C650-4D6B-9587-F775C97B7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A68F-B4B1-4482-9700-09DE22820330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A0BD5-FF5C-4701-AC4A-E95B42EC6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14E38-528B-499B-85CA-D971FAC4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6C6D-569C-4043-9FC1-3A0D2CA7B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232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E98CF-451D-457F-8FE3-1F0F0D03F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BD36B-65AF-4F6F-BF60-16424CA3E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0CF9F-CABA-4D95-AE17-50D8E2CD5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A68F-B4B1-4482-9700-09DE22820330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DD2CF-A7DA-492F-B517-8C9EAC303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C6B23-DB11-4978-A994-DD76B6E8B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6C6D-569C-4043-9FC1-3A0D2CA7B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583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C988A-057B-4303-A75A-3B0A8425F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75F16B-FF86-47E6-ABE0-70C1AA83D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C2852-8240-4AAE-8DF8-4D8E505DA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A68F-B4B1-4482-9700-09DE22820330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411CD-B4A5-42DB-90BE-9F6C1165B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B980B-7746-48AC-840D-4E63DDBEE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6C6D-569C-4043-9FC1-3A0D2CA7B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088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A8122-F6C4-4733-AC80-E054D916C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D9F02-8775-457D-95AF-8405FA39C9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CF76BC-8E9B-45AC-968B-61D8C043A1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AF2CA2-6BD2-42EC-9EB0-BEA402A64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A68F-B4B1-4482-9700-09DE22820330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7E71CD-F044-407D-AAAE-E4A283D6B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045F62-98F3-4F0E-B268-CE1754BB1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6C6D-569C-4043-9FC1-3A0D2CA7B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503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3C300-DDE5-4884-8C72-D0FD68FCB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771795-0615-4401-BDCD-A851BEB16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E28856-8E60-4A1F-8523-648D28EF3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53B659-B423-4472-8F74-76BBB4181E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A4B881-6718-41C0-8FFE-1B9E304613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894EF8-59D2-477D-BD77-4FF9EDB35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A68F-B4B1-4482-9700-09DE22820330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C3D17A-B192-46C9-A446-A3CC98DF9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27E661-F6DD-46DF-836D-CEDC96CF2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6C6D-569C-4043-9FC1-3A0D2CA7B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710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754D5-56B0-4AD0-B6EE-4D0BA7A00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798034-6173-4D85-BFF7-B8D777E49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A68F-B4B1-4482-9700-09DE22820330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6ECD44-4B0B-4CFB-8FEE-7469F7D03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E49AF-32C5-4F0B-BE5A-567ACD41B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6C6D-569C-4043-9FC1-3A0D2CA7B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576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59DC19-7D0B-4603-BF5B-DA2DDCE49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A68F-B4B1-4482-9700-09DE22820330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338A89-C02E-40EF-BD17-3F01E7986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718178-ABD1-4DB1-BD95-DE8412BDD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6C6D-569C-4043-9FC1-3A0D2CA7B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333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63D66-ED8B-4769-BB4D-223DB5954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07FE5-F135-405A-8CEA-E565A4806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51FDE-C8FC-4C13-A68E-68CFAE2E93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4427A3-72D2-474E-A296-CC496749B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A68F-B4B1-4482-9700-09DE22820330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2097DF-C90A-4C85-B19E-AE1E1492E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39BAAB-B19C-41EC-AEE4-8C9D621FB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6C6D-569C-4043-9FC1-3A0D2CA7B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281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14737-7DFD-4FA3-A174-4256D017C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5A66AF-A074-4EF9-B2B7-50C7FFEEC9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9F1F98-31FF-4A35-8BF9-FFCB9C7570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A525A-3A82-4CD8-A9B3-86A4647AB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A68F-B4B1-4482-9700-09DE22820330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79FA91-AB62-4343-8178-F771279BF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516FF-1B2C-4664-BDE6-B039A1C2B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6C6D-569C-4043-9FC1-3A0D2CA7B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46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C4DE52-4315-490A-A4F0-C2F0AE02E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1389F3-B0DE-44C3-A12C-B01D9E381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24967-D923-4314-A670-75204183CA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EA68F-B4B1-4482-9700-09DE22820330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E32B3-87A4-4528-A31E-79CE9B7588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FA987-7E67-4840-8356-7FAF1501F9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26C6D-569C-4043-9FC1-3A0D2CA7B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97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F3A45FC-8150-4F52-B412-35661B2E273E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42C351-5535-4DEB-ACCB-D3DE419DF5D2}"/>
              </a:ext>
            </a:extLst>
          </p:cNvPr>
          <p:cNvSpPr txBox="1"/>
          <p:nvPr/>
        </p:nvSpPr>
        <p:spPr>
          <a:xfrm>
            <a:off x="160515" y="465861"/>
            <a:ext cx="34196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spc="300" dirty="0">
                <a:solidFill>
                  <a:srgbClr val="162139"/>
                </a:solidFill>
                <a:latin typeface="Gotham Bold" pitchFamily="50" charset="0"/>
                <a:cs typeface="Gotham Bold" pitchFamily="50" charset="0"/>
              </a:rPr>
              <a:t>CANDIDATE </a:t>
            </a:r>
          </a:p>
          <a:p>
            <a:r>
              <a:rPr lang="en-GB" sz="3200" spc="300" dirty="0">
                <a:solidFill>
                  <a:srgbClr val="162139"/>
                </a:solidFill>
                <a:latin typeface="Gotham Bold" pitchFamily="50" charset="0"/>
                <a:cs typeface="Gotham Bold" pitchFamily="50" charset="0"/>
              </a:rPr>
              <a:t>PERSONAS</a:t>
            </a: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E4788D96-C9AA-4C0B-8CDF-5D4E2CA34440}"/>
              </a:ext>
            </a:extLst>
          </p:cNvPr>
          <p:cNvSpPr/>
          <p:nvPr/>
        </p:nvSpPr>
        <p:spPr>
          <a:xfrm>
            <a:off x="259669" y="1842000"/>
            <a:ext cx="2507416" cy="1153459"/>
          </a:xfrm>
          <a:prstGeom prst="wedgeRectCallout">
            <a:avLst>
              <a:gd name="adj1" fmla="val 20879"/>
              <a:gd name="adj2" fmla="val 70272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8C56C7-3C47-4728-955A-90B9E175EDEC}"/>
              </a:ext>
            </a:extLst>
          </p:cNvPr>
          <p:cNvSpPr txBox="1"/>
          <p:nvPr/>
        </p:nvSpPr>
        <p:spPr>
          <a:xfrm>
            <a:off x="290127" y="1949578"/>
            <a:ext cx="2468283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solidFill>
                  <a:schemeClr val="accent5"/>
                </a:solidFill>
                <a:latin typeface="Gotham Book" pitchFamily="50" charset="0"/>
                <a:cs typeface="Gotham Book" pitchFamily="50" charset="0"/>
              </a:rPr>
              <a:t>FOCUS </a:t>
            </a:r>
            <a:endParaRPr lang="en-GB" sz="900" dirty="0">
              <a:solidFill>
                <a:schemeClr val="accent5"/>
              </a:solidFill>
              <a:latin typeface="Gotham Book" pitchFamily="50" charset="0"/>
              <a:cs typeface="Gotham Book" pitchFamily="50" charset="0"/>
            </a:endParaRPr>
          </a:p>
          <a:p>
            <a:r>
              <a:rPr lang="en-GB" sz="800" b="1" dirty="0">
                <a:solidFill>
                  <a:schemeClr val="accent5"/>
                </a:solidFill>
                <a:latin typeface="Gotham Book" pitchFamily="50" charset="0"/>
                <a:cs typeface="Gotham Book" pitchFamily="50" charset="0"/>
              </a:rPr>
              <a:t>What’s your most important persona? Start by focusing on them. It’s better to form a strong connection with your key target group rather than spread yourself thinly by creating a ton of weak profiles. </a:t>
            </a:r>
            <a:endParaRPr lang="en-GB" sz="800" dirty="0">
              <a:solidFill>
                <a:schemeClr val="accent5"/>
              </a:solidFill>
              <a:latin typeface="Gotham Book" pitchFamily="50" charset="0"/>
              <a:cs typeface="Gotham Book" pitchFamily="50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962B27-2B69-4955-AA4F-E7C520F5ED74}"/>
              </a:ext>
            </a:extLst>
          </p:cNvPr>
          <p:cNvSpPr txBox="1"/>
          <p:nvPr/>
        </p:nvSpPr>
        <p:spPr>
          <a:xfrm>
            <a:off x="259669" y="3552118"/>
            <a:ext cx="249874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latin typeface="Gotham Book" pitchFamily="50" charset="0"/>
                <a:cs typeface="Gotham Book" pitchFamily="50" charset="0"/>
              </a:rPr>
              <a:t>A user persona is an all-encompassing description of a group of people you wish to target. Personas normally consist of the needs, motivations, challenges goals, likely used channels and observed behaviour patterns of your customer or candidate.</a:t>
            </a:r>
          </a:p>
          <a:p>
            <a:endParaRPr lang="en-GB" sz="900" dirty="0">
              <a:latin typeface="Gotham Book" pitchFamily="50" charset="0"/>
              <a:cs typeface="Gotham Book" pitchFamily="50" charset="0"/>
            </a:endParaRPr>
          </a:p>
          <a:p>
            <a:r>
              <a:rPr lang="en-GB" sz="900" dirty="0">
                <a:latin typeface="Gotham Book" pitchFamily="50" charset="0"/>
                <a:cs typeface="Gotham Book" pitchFamily="50" charset="0"/>
              </a:rPr>
              <a:t>Having a persona allows you to better understand who you’re communicating with and what they’re likely to respond to which increases the possibility of a positive engagement. </a:t>
            </a:r>
          </a:p>
          <a:p>
            <a:endParaRPr lang="en-GB" sz="900" dirty="0">
              <a:latin typeface="Gotham Book" pitchFamily="50" charset="0"/>
              <a:cs typeface="Gotham Book" pitchFamily="50" charset="0"/>
            </a:endParaRPr>
          </a:p>
          <a:p>
            <a:r>
              <a:rPr lang="en-GB" sz="900" dirty="0">
                <a:latin typeface="Gotham Book" pitchFamily="50" charset="0"/>
                <a:cs typeface="Gotham Book" pitchFamily="50" charset="0"/>
              </a:rPr>
              <a:t>You don’t have to create personas for every person you ever engage with, but the general rule of thumb here is that if they are important, they get a persona.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523B7F-5AB1-4555-816F-09268360353C}"/>
              </a:ext>
            </a:extLst>
          </p:cNvPr>
          <p:cNvSpPr/>
          <p:nvPr/>
        </p:nvSpPr>
        <p:spPr>
          <a:xfrm>
            <a:off x="3448280" y="582059"/>
            <a:ext cx="7998245" cy="5693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1621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B99DD20-3BF7-4C38-8E3B-D05496861F1C}"/>
              </a:ext>
            </a:extLst>
          </p:cNvPr>
          <p:cNvSpPr/>
          <p:nvPr/>
        </p:nvSpPr>
        <p:spPr>
          <a:xfrm>
            <a:off x="3580121" y="5178128"/>
            <a:ext cx="2471090" cy="9767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E9B0C03-0080-42AE-8D46-D790B1BFE053}"/>
              </a:ext>
            </a:extLst>
          </p:cNvPr>
          <p:cNvSpPr/>
          <p:nvPr/>
        </p:nvSpPr>
        <p:spPr>
          <a:xfrm>
            <a:off x="6183054" y="1856611"/>
            <a:ext cx="2471092" cy="104077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FDCC3AD-ADC2-41EA-B36A-B28438D57F6B}"/>
              </a:ext>
            </a:extLst>
          </p:cNvPr>
          <p:cNvSpPr/>
          <p:nvPr/>
        </p:nvSpPr>
        <p:spPr>
          <a:xfrm>
            <a:off x="6206688" y="3006246"/>
            <a:ext cx="2471095" cy="9767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E88ACB1-2817-4401-A41F-1BCA4DAC463B}"/>
              </a:ext>
            </a:extLst>
          </p:cNvPr>
          <p:cNvSpPr/>
          <p:nvPr/>
        </p:nvSpPr>
        <p:spPr>
          <a:xfrm>
            <a:off x="8833260" y="3006246"/>
            <a:ext cx="2359877" cy="20782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338E783-8D2B-4E7B-AB42-640F570F90DD}"/>
              </a:ext>
            </a:extLst>
          </p:cNvPr>
          <p:cNvSpPr/>
          <p:nvPr/>
        </p:nvSpPr>
        <p:spPr>
          <a:xfrm>
            <a:off x="8833260" y="5190463"/>
            <a:ext cx="2359877" cy="9004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AD166E6-A0C3-48A7-86CA-D73196555852}"/>
              </a:ext>
            </a:extLst>
          </p:cNvPr>
          <p:cNvSpPr/>
          <p:nvPr/>
        </p:nvSpPr>
        <p:spPr>
          <a:xfrm>
            <a:off x="3580121" y="4107670"/>
            <a:ext cx="2471090" cy="9767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9ACF2EA-00C5-4B8F-8206-C10F840A7130}"/>
              </a:ext>
            </a:extLst>
          </p:cNvPr>
          <p:cNvSpPr/>
          <p:nvPr/>
        </p:nvSpPr>
        <p:spPr>
          <a:xfrm>
            <a:off x="3580120" y="3006246"/>
            <a:ext cx="2471091" cy="9767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188A07B-779A-49BA-BFA5-6320C28C8BEB}"/>
              </a:ext>
            </a:extLst>
          </p:cNvPr>
          <p:cNvSpPr/>
          <p:nvPr/>
        </p:nvSpPr>
        <p:spPr>
          <a:xfrm>
            <a:off x="3580121" y="753091"/>
            <a:ext cx="2471092" cy="21285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0BE4BF9-C628-41D9-BCB4-7FF416F22D1B}"/>
              </a:ext>
            </a:extLst>
          </p:cNvPr>
          <p:cNvSpPr/>
          <p:nvPr/>
        </p:nvSpPr>
        <p:spPr>
          <a:xfrm>
            <a:off x="6183054" y="753090"/>
            <a:ext cx="2471092" cy="9822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A9B0008-67C9-4EBB-A2D7-4B52E6BFE841}"/>
              </a:ext>
            </a:extLst>
          </p:cNvPr>
          <p:cNvSpPr/>
          <p:nvPr/>
        </p:nvSpPr>
        <p:spPr>
          <a:xfrm>
            <a:off x="6183054" y="4107670"/>
            <a:ext cx="2471092" cy="9767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0FE9D2D-832D-4A50-A359-A5A1AF67AAD3}"/>
              </a:ext>
            </a:extLst>
          </p:cNvPr>
          <p:cNvSpPr/>
          <p:nvPr/>
        </p:nvSpPr>
        <p:spPr>
          <a:xfrm>
            <a:off x="6206691" y="5178128"/>
            <a:ext cx="2471092" cy="9423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469D0C5-B0DC-4B32-98AC-AF97A608C6F1}"/>
              </a:ext>
            </a:extLst>
          </p:cNvPr>
          <p:cNvSpPr txBox="1"/>
          <p:nvPr/>
        </p:nvSpPr>
        <p:spPr>
          <a:xfrm>
            <a:off x="3528502" y="753090"/>
            <a:ext cx="24710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EC627E"/>
                </a:solidFill>
                <a:latin typeface="Gotham Book" pitchFamily="50" charset="0"/>
                <a:cs typeface="Gotham Book" pitchFamily="50" charset="0"/>
              </a:rPr>
              <a:t>Personal Details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216BFD4-5935-48FA-84A8-FFF0EE3D73CA}"/>
              </a:ext>
            </a:extLst>
          </p:cNvPr>
          <p:cNvSpPr txBox="1"/>
          <p:nvPr/>
        </p:nvSpPr>
        <p:spPr>
          <a:xfrm>
            <a:off x="3535874" y="3006245"/>
            <a:ext cx="24710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EC627E"/>
                </a:solidFill>
                <a:latin typeface="Gotham Book" pitchFamily="50" charset="0"/>
                <a:cs typeface="Gotham Book" pitchFamily="50" charset="0"/>
              </a:rPr>
              <a:t>Roles &amp; Experience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3E397FD-B45D-4C58-8E35-77D16837A8AA}"/>
              </a:ext>
            </a:extLst>
          </p:cNvPr>
          <p:cNvSpPr txBox="1"/>
          <p:nvPr/>
        </p:nvSpPr>
        <p:spPr>
          <a:xfrm>
            <a:off x="3550621" y="4139710"/>
            <a:ext cx="24710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EC627E"/>
                </a:solidFill>
                <a:latin typeface="Gotham Book" pitchFamily="50" charset="0"/>
                <a:cs typeface="Gotham Book" pitchFamily="50" charset="0"/>
              </a:rPr>
              <a:t>Skills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380793D-9515-415A-BA84-76731D6CDDB1}"/>
              </a:ext>
            </a:extLst>
          </p:cNvPr>
          <p:cNvSpPr txBox="1"/>
          <p:nvPr/>
        </p:nvSpPr>
        <p:spPr>
          <a:xfrm>
            <a:off x="3557995" y="5190463"/>
            <a:ext cx="24710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EC627E"/>
                </a:solidFill>
                <a:latin typeface="Gotham Book" pitchFamily="50" charset="0"/>
                <a:cs typeface="Gotham Book" pitchFamily="50" charset="0"/>
              </a:rPr>
              <a:t>Traits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67B48EF-A665-48CF-AD8B-BD6A3E349ACE}"/>
              </a:ext>
            </a:extLst>
          </p:cNvPr>
          <p:cNvSpPr txBox="1"/>
          <p:nvPr/>
        </p:nvSpPr>
        <p:spPr>
          <a:xfrm>
            <a:off x="6128576" y="757670"/>
            <a:ext cx="24710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EC627E"/>
                </a:solidFill>
                <a:latin typeface="Gotham Book" pitchFamily="50" charset="0"/>
                <a:cs typeface="Gotham Book" pitchFamily="50" charset="0"/>
              </a:rPr>
              <a:t>Interests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7CA8213-CFFA-464C-A702-A792BE117C2A}"/>
              </a:ext>
            </a:extLst>
          </p:cNvPr>
          <p:cNvSpPr txBox="1"/>
          <p:nvPr/>
        </p:nvSpPr>
        <p:spPr>
          <a:xfrm>
            <a:off x="6128576" y="1868950"/>
            <a:ext cx="24710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EC627E"/>
                </a:solidFill>
                <a:latin typeface="Gotham Book" pitchFamily="50" charset="0"/>
                <a:cs typeface="Gotham Book" pitchFamily="50" charset="0"/>
              </a:rPr>
              <a:t>Working Style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DAB7716-4FCF-499B-B466-09A4D5C673C7}"/>
              </a:ext>
            </a:extLst>
          </p:cNvPr>
          <p:cNvSpPr txBox="1"/>
          <p:nvPr/>
        </p:nvSpPr>
        <p:spPr>
          <a:xfrm>
            <a:off x="6160661" y="3015366"/>
            <a:ext cx="24710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EC627E"/>
                </a:solidFill>
                <a:latin typeface="Gotham Book" pitchFamily="50" charset="0"/>
                <a:cs typeface="Gotham Book" pitchFamily="50" charset="0"/>
              </a:rPr>
              <a:t>Goals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0A991BD-05E0-4626-8CE3-288ED418E7C3}"/>
              </a:ext>
            </a:extLst>
          </p:cNvPr>
          <p:cNvSpPr txBox="1"/>
          <p:nvPr/>
        </p:nvSpPr>
        <p:spPr>
          <a:xfrm>
            <a:off x="6128576" y="4120630"/>
            <a:ext cx="24710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EC627E"/>
                </a:solidFill>
                <a:latin typeface="Gotham Book" pitchFamily="50" charset="0"/>
                <a:cs typeface="Gotham Book" pitchFamily="50" charset="0"/>
              </a:rPr>
              <a:t>Likely Objections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68787EC-3CA3-4083-B132-B4902EC3A2D6}"/>
              </a:ext>
            </a:extLst>
          </p:cNvPr>
          <p:cNvSpPr txBox="1"/>
          <p:nvPr/>
        </p:nvSpPr>
        <p:spPr>
          <a:xfrm>
            <a:off x="6160660" y="5176667"/>
            <a:ext cx="24710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EC627E"/>
                </a:solidFill>
                <a:latin typeface="Gotham Book" pitchFamily="50" charset="0"/>
                <a:cs typeface="Gotham Book" pitchFamily="50" charset="0"/>
              </a:rPr>
              <a:t>Personality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A6C01CD-0396-4B9E-8AD9-06B95EF5114E}"/>
              </a:ext>
            </a:extLst>
          </p:cNvPr>
          <p:cNvSpPr txBox="1"/>
          <p:nvPr/>
        </p:nvSpPr>
        <p:spPr>
          <a:xfrm>
            <a:off x="8777652" y="3015366"/>
            <a:ext cx="24710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EC627E"/>
                </a:solidFill>
                <a:latin typeface="Gotham Book" pitchFamily="50" charset="0"/>
                <a:cs typeface="Gotham Book" pitchFamily="50" charset="0"/>
              </a:rPr>
              <a:t>Hooks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A099391-BD59-4D30-A9E0-E950554D93E5}"/>
              </a:ext>
            </a:extLst>
          </p:cNvPr>
          <p:cNvSpPr txBox="1"/>
          <p:nvPr/>
        </p:nvSpPr>
        <p:spPr>
          <a:xfrm>
            <a:off x="8787231" y="5176667"/>
            <a:ext cx="24710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EC627E"/>
                </a:solidFill>
                <a:latin typeface="Gotham Book" pitchFamily="50" charset="0"/>
                <a:cs typeface="Gotham Book" pitchFamily="50" charset="0"/>
              </a:rPr>
              <a:t>Consumed Media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A196852-AB4D-4588-A2C9-09A768592C1F}"/>
              </a:ext>
            </a:extLst>
          </p:cNvPr>
          <p:cNvSpPr/>
          <p:nvPr/>
        </p:nvSpPr>
        <p:spPr>
          <a:xfrm>
            <a:off x="8858272" y="753089"/>
            <a:ext cx="2275168" cy="2057485"/>
          </a:xfrm>
          <a:prstGeom prst="rect">
            <a:avLst/>
          </a:prstGeom>
          <a:solidFill>
            <a:srgbClr val="EC627E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483E4F84-CE5E-47D2-A0B3-F5F67D1164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9495" y="934875"/>
            <a:ext cx="1642382" cy="1780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124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160</Words>
  <Application>Microsoft Macintosh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 Bold</vt:lpstr>
      <vt:lpstr>Gotham Book</vt:lpstr>
      <vt:lpstr>Office Theme</vt:lpstr>
      <vt:lpstr>PowerPoint Presentation</vt:lpstr>
    </vt:vector>
  </TitlesOfParts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Fowles.</dc:creator>
  <cp:lastModifiedBy>Richard Williams</cp:lastModifiedBy>
  <cp:revision>7</cp:revision>
  <dcterms:created xsi:type="dcterms:W3CDTF">2018-07-06T08:54:26Z</dcterms:created>
  <dcterms:modified xsi:type="dcterms:W3CDTF">2018-07-06T10:20:31Z</dcterms:modified>
</cp:coreProperties>
</file>